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A1D0-BAA5-4972-A0D0-74D1A3D8803F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7A76-8CB3-4D5E-8CFA-839EB766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46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A1D0-BAA5-4972-A0D0-74D1A3D8803F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7A76-8CB3-4D5E-8CFA-839EB766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81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A1D0-BAA5-4972-A0D0-74D1A3D8803F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7A76-8CB3-4D5E-8CFA-839EB766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3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A1D0-BAA5-4972-A0D0-74D1A3D8803F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7A76-8CB3-4D5E-8CFA-839EB766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671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A1D0-BAA5-4972-A0D0-74D1A3D8803F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7A76-8CB3-4D5E-8CFA-839EB766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611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A1D0-BAA5-4972-A0D0-74D1A3D8803F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7A76-8CB3-4D5E-8CFA-839EB766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76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A1D0-BAA5-4972-A0D0-74D1A3D8803F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7A76-8CB3-4D5E-8CFA-839EB766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0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A1D0-BAA5-4972-A0D0-74D1A3D8803F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7A76-8CB3-4D5E-8CFA-839EB766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91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A1D0-BAA5-4972-A0D0-74D1A3D8803F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7A76-8CB3-4D5E-8CFA-839EB766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1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A1D0-BAA5-4972-A0D0-74D1A3D8803F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7A76-8CB3-4D5E-8CFA-839EB766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83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A1D0-BAA5-4972-A0D0-74D1A3D8803F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07A76-8CB3-4D5E-8CFA-839EB766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3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8A1D0-BAA5-4972-A0D0-74D1A3D8803F}" type="datetimeFigureOut">
              <a:rPr lang="en-US" smtClean="0"/>
              <a:t>30-Nov-23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07A76-8CB3-4D5E-8CFA-839EB7665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3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  <a:latin typeface="Baskerville Old Face" panose="02020602080505020303" pitchFamily="18" charset="0"/>
                <a:cs typeface="Nikosh" panose="02000000000000000000" pitchFamily="2" charset="0"/>
              </a:rPr>
              <a:t>BACS and iBAS</a:t>
            </a:r>
            <a:r>
              <a:rPr lang="en-US" sz="1400" b="1" dirty="0" smtClean="0">
                <a:solidFill>
                  <a:srgbClr val="7030A0"/>
                </a:solidFill>
                <a:latin typeface="Baskerville Old Face" panose="02020602080505020303" pitchFamily="18" charset="0"/>
                <a:cs typeface="Nikosh" panose="02000000000000000000" pitchFamily="2" charset="0"/>
              </a:rPr>
              <a:t>++ </a:t>
            </a:r>
            <a:r>
              <a:rPr lang="en-US" sz="14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স্কিম, অর্থ বিভাগ </a:t>
            </a:r>
            <a:endParaRPr lang="en-US" sz="14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6285" y="1160584"/>
            <a:ext cx="93901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সরকারি ক্রয় সংক্রান্ত বাধ্যতামূলক বিধি-</a:t>
            </a:r>
            <a:r>
              <a:rPr lang="en-US" sz="3600" dirty="0" err="1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বিধান</a:t>
            </a:r>
            <a:r>
              <a:rPr lang="en-US" sz="36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ctr"/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(তথ্যসূত্রঃ পিপিআর, ২০০৮, ট্রেজারী রুলস ও এর অধীন এসআর)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8541" y="2833208"/>
            <a:ext cx="874916" cy="8749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61492" y="4985248"/>
            <a:ext cx="70690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7030A0"/>
                </a:solidFill>
                <a:latin typeface="Baskerville Old Face" panose="02020602080505020303" pitchFamily="18" charset="0"/>
              </a:rPr>
              <a:t>Md. Rashedul Islam </a:t>
            </a:r>
          </a:p>
          <a:p>
            <a:pPr algn="ctr"/>
            <a:r>
              <a:rPr lang="en-US" dirty="0" smtClean="0">
                <a:latin typeface="Baskerville Old Face" panose="02020602080505020303" pitchFamily="18" charset="0"/>
              </a:rPr>
              <a:t>Functional Consultant </a:t>
            </a:r>
          </a:p>
          <a:p>
            <a:pPr algn="ctr"/>
            <a:r>
              <a:rPr lang="en-US" dirty="0" smtClean="0">
                <a:latin typeface="Baskerville Old Face" panose="02020602080505020303" pitchFamily="18" charset="0"/>
              </a:rPr>
              <a:t>BACS and iBAS++ Scheme, Finance Division </a:t>
            </a:r>
            <a:endParaRPr lang="en-US" dirty="0"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245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  <a:latin typeface="Baskerville Old Face" panose="02020602080505020303" pitchFamily="18" charset="0"/>
                <a:cs typeface="Nikosh" panose="02000000000000000000" pitchFamily="2" charset="0"/>
              </a:rPr>
              <a:t>BACS and iBAS</a:t>
            </a:r>
            <a:r>
              <a:rPr lang="en-US" sz="1400" b="1" dirty="0" smtClean="0">
                <a:solidFill>
                  <a:srgbClr val="7030A0"/>
                </a:solidFill>
                <a:latin typeface="Baskerville Old Face" panose="02020602080505020303" pitchFamily="18" charset="0"/>
                <a:cs typeface="Nikosh" panose="02000000000000000000" pitchFamily="2" charset="0"/>
              </a:rPr>
              <a:t>++ </a:t>
            </a:r>
            <a:r>
              <a:rPr lang="en-US" sz="14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স্কিম, অর্থ বিভাগ </a:t>
            </a:r>
            <a:endParaRPr lang="en-US" sz="14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34862" y="1149154"/>
            <a:ext cx="6096000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t"/>
            <a:r>
              <a:rPr lang="as-IN" dirty="0" smtClean="0">
                <a:effectLst/>
                <a:latin typeface="Nikosh" panose="02000000000000000000" pitchFamily="2" charset="0"/>
                <a:cs typeface="Nikosh" panose="02000000000000000000" pitchFamily="2" charset="0"/>
              </a:rPr>
              <a:t>দরপত্র বা প্রস্তাব মূল্যায়ন কমিটি হতে ১(এক) জন এবং সংশ্লিষ্ট ক্রয়কারী হতে ২ (দুই) জন সদস্যসহ কমিটি নিম্নরুপভাবে গঠন করা হবে -</a:t>
            </a:r>
            <a:br>
              <a:rPr lang="as-IN" dirty="0" smtClean="0">
                <a:effectLst/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 smtClean="0">
                <a:effectLst/>
                <a:latin typeface="Nikosh" panose="02000000000000000000" pitchFamily="2" charset="0"/>
                <a:cs typeface="Nikosh" panose="02000000000000000000" pitchFamily="2" charset="0"/>
              </a:rPr>
              <a:t>(ক) চেয়ারপারসন;</a:t>
            </a:r>
            <a:br>
              <a:rPr lang="as-IN" dirty="0" smtClean="0">
                <a:effectLst/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 smtClean="0">
                <a:effectLst/>
                <a:latin typeface="Nikosh" panose="02000000000000000000" pitchFamily="2" charset="0"/>
                <a:cs typeface="Nikosh" panose="02000000000000000000" pitchFamily="2" charset="0"/>
              </a:rPr>
              <a:t>(খ) সদস্য;</a:t>
            </a:r>
            <a:br>
              <a:rPr lang="as-IN" dirty="0" smtClean="0">
                <a:effectLst/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 smtClean="0">
                <a:effectLst/>
                <a:latin typeface="Nikosh" panose="02000000000000000000" pitchFamily="2" charset="0"/>
                <a:cs typeface="Nikosh" panose="02000000000000000000" pitchFamily="2" charset="0"/>
              </a:rPr>
              <a:t>(গ) সদস্য-সচিব।</a:t>
            </a:r>
            <a:endParaRPr lang="as-IN" dirty="0">
              <a:effectLst/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9761" y="1564653"/>
            <a:ext cx="1855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বিধি-৭</a:t>
            </a:r>
          </a:p>
          <a:p>
            <a:pPr algn="ctr"/>
            <a:r>
              <a:rPr lang="en-US" dirty="0" smtClean="0">
                <a:latin typeface="Baskerville Old Face" panose="02020602080505020303" pitchFamily="18" charset="0"/>
                <a:cs typeface="Nikosh" panose="02000000000000000000" pitchFamily="2" charset="0"/>
              </a:rPr>
              <a:t>TOC and POC  </a:t>
            </a:r>
            <a:endParaRPr lang="en-US" dirty="0">
              <a:latin typeface="Baskerville Old Face" panose="02020602080505020303" pitchFamily="18" charset="0"/>
              <a:cs typeface="Nikosh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34862" y="3203357"/>
            <a:ext cx="6096000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কমপক্ষে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৫ (পাঁচ) জন এবং সাধারণত অনধিক ৭ (সাত) জন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সদস্য,যাদের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মধ্যে ক্রয়কারীর নিয়ন্ত্রণকারী মন্ত্রণালয় বা বিভাগ বা এজেন্সীর বহির্ভূত কমপক্ষে ২ (দুই) জন সদস্য অন্তর্ভুক্ত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থাকবে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just"/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মূল্যায়নে ১ (এক) জন বহিঃসদস্যসহ কমপক্ষে ৫ (পাঁচ) জন সদস্যের উপস্থিতি এবং মূল্যায়ন প্রতিবেদনে স্বাক্ষর আবশ্যক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  <a:p>
            <a:pPr algn="just"/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4576" y="3480358"/>
            <a:ext cx="18551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বিধি-৮(১) </a:t>
            </a:r>
          </a:p>
          <a:p>
            <a:pPr algn="ctr"/>
            <a:r>
              <a:rPr lang="en-US" dirty="0" smtClean="0">
                <a:latin typeface="Baskerville Old Face" panose="02020602080505020303" pitchFamily="18" charset="0"/>
                <a:cs typeface="Nikosh" panose="02000000000000000000" pitchFamily="2" charset="0"/>
              </a:rPr>
              <a:t>TEC and PEC  </a:t>
            </a:r>
            <a:endParaRPr lang="en-US" dirty="0">
              <a:latin typeface="Baskerville Old Face" panose="02020602080505020303" pitchFamily="18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60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  <a:latin typeface="Baskerville Old Face" panose="02020602080505020303" pitchFamily="18" charset="0"/>
                <a:cs typeface="Nikosh" panose="02000000000000000000" pitchFamily="2" charset="0"/>
              </a:rPr>
              <a:t>BACS and iBAS</a:t>
            </a:r>
            <a:r>
              <a:rPr lang="en-US" sz="1400" b="1" dirty="0" smtClean="0">
                <a:solidFill>
                  <a:srgbClr val="7030A0"/>
                </a:solidFill>
                <a:latin typeface="Baskerville Old Face" panose="02020602080505020303" pitchFamily="18" charset="0"/>
                <a:cs typeface="Nikosh" panose="02000000000000000000" pitchFamily="2" charset="0"/>
              </a:rPr>
              <a:t>++ </a:t>
            </a:r>
            <a:r>
              <a:rPr lang="en-US" sz="14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স্কিম, অর্থ বিভাগ </a:t>
            </a:r>
            <a:endParaRPr lang="en-US" sz="14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91608" y="607714"/>
            <a:ext cx="7069016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৩ (তিন) জন সদস্যের উপস্থিতি এবং মূল্যায়ন প্রতিবেদনের উক্ত সদস্যদের স্বাক্ষর আবশ্যক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হবে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যাদের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মধ্যে ১ (এক) জন একই মন্ত্রণালয়, বিভাগ বা সংস্থার অধীনস্থ অপরাপর ক্রয়কারীসমূহের কর্মকর্তাকে মূল্যায়ন কমিটির বহিঃসদস্য হিসেবে অন্তর্ভূক্ত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করতে হবে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251" y="703046"/>
            <a:ext cx="2286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বিধি-৮(২) </a:t>
            </a:r>
          </a:p>
          <a:p>
            <a:pPr algn="just"/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স্বল্প মূল্যের ক্রয়ের জন্য দরপত্র ও প্রস্তাব মূল্যায়ন কমিটি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91608" y="1877841"/>
            <a:ext cx="7069016" cy="9233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২৫ (পঁচিশ) লক্ষ টাকা পর্যন্ত </a:t>
            </a: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উন্মুক্ত ও সীমিত দরপত্র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পদ্ধতিতে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ক্রয়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৫ (পাঁচ) লক্ষ টাকা পর্যন্ত </a:t>
            </a: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সরাসরি দরপত্র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পদ্ধতিতে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ক্রয়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৫ (পাঁচ) লক্ষ টাকা পর্যন্ত </a:t>
            </a: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কোটেশন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 প্রদানের অনুরোধ জ্ঞাপন পদ্ধতিতে ক্রয়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4250" y="1955592"/>
            <a:ext cx="2286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বিধি-৮(২) </a:t>
            </a:r>
          </a:p>
          <a:p>
            <a:pPr algn="ctr"/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পণ্য ও সংশ্লিষ্ট সেবার মূল্যসীমা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2358" y="3130387"/>
            <a:ext cx="10307515" cy="31393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	</a:t>
            </a:r>
            <a:r>
              <a:rPr lang="as-IN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১০ </a:t>
            </a: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(দশ) কোটি টাকার ঊর্ধ্বের ক্রয়ের ক্ষেত্রেঃ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		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প্রতি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সভার জন্য সদস্য প্রতি সর্বাধিক ৩০০০ (তিন হাজার) টাকা, সর্বোচ্চ ৩ (তিন) টি সভার জন্য ৯০০০ (নয় হাজার);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	</a:t>
            </a:r>
            <a:r>
              <a:rPr lang="as-IN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 </a:t>
            </a: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(এক) কোটি টাকার ঊর্ধ্ব হইতে ১০ (দশ) কোটি টাকা পর্যন্ত ক্রয়ের ক্ষেত্রে -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		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প্রতি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সভার জন্য সদস্য-প্রতি ২০০০ (দুই হাজার) টাকা হারে, সর্বোচ্চ ৩ (তিন) সভার জন্য ৬০০০ (ছয় হাজার) টাকা;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	</a:t>
            </a:r>
            <a:r>
              <a:rPr lang="as-IN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১০ </a:t>
            </a: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(দশ) লক্ষ টাকার ঊর্ধ্ব হইতে ১ (এক) কোটি টাকা পর্যন্ত ক্রয়ের ক্ষেত্রে -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		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প্রতি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সভার জন্য সদস্য-প্রতি ১০০০ (এক হাজার) টাকা হারে, সর্বোচ্চ ৩ (তিন) টি সভার জন্য ৩০০০ (তিন হাজার) টাকা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	</a:t>
            </a:r>
            <a:r>
              <a:rPr lang="as-IN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১০ </a:t>
            </a: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(দশ) লক্ষ টাকা পর্যন্ত ক্রয়ের ক্ষেত্রেঃ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		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প্রতি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সভার জন্য সদস্য-প্রতি ৬০০ (ছয়শত) টাকা হারে, সর্বোচ্চ ৩ (তিন) টি সভার জন্য ১৮০০ (এক হাজার আটশত) টাকা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" y="4040633"/>
            <a:ext cx="10374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বিধি-৮(১৫)</a:t>
            </a:r>
          </a:p>
          <a:p>
            <a:pPr algn="ctr"/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মূল্যায়ন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কমিটির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সম্মানী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98887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  <a:latin typeface="Baskerville Old Face" panose="02020602080505020303" pitchFamily="18" charset="0"/>
                <a:cs typeface="Nikosh" panose="02000000000000000000" pitchFamily="2" charset="0"/>
              </a:rPr>
              <a:t>BACS and iBAS</a:t>
            </a:r>
            <a:r>
              <a:rPr lang="en-US" sz="1400" b="1" dirty="0" smtClean="0">
                <a:solidFill>
                  <a:srgbClr val="7030A0"/>
                </a:solidFill>
                <a:latin typeface="Baskerville Old Face" panose="02020602080505020303" pitchFamily="18" charset="0"/>
                <a:cs typeface="Nikosh" panose="02000000000000000000" pitchFamily="2" charset="0"/>
              </a:rPr>
              <a:t>++ </a:t>
            </a:r>
            <a:r>
              <a:rPr lang="en-US" sz="14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স্কিম, অর্থ বিভাগ </a:t>
            </a:r>
            <a:endParaRPr lang="en-US" sz="14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44462" y="830872"/>
            <a:ext cx="7174523" cy="95836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১ (এক) কোটি টাকা বা তদূর্ধ্ব মূল্যের কার্য, পণ্য এবং সংশ্লিষ্ট সেবা ক্রয়ের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ক্ষেত্রে;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৫০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(পঞ্চাশ) লক্ষ টাকা বা তদূর্ধ্ব মূল্যের </a:t>
            </a: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ভৌত সেবা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ক্রয়ের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ক্ষেত্রে;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৫০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(পঞ্চাশ) লক্ষ টাকা বা তদূর্ধ্ব মূল্যের </a:t>
            </a: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বুদ্ধিবৃত্তিক ও পেশাগত সেবা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ক্রয়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4977" y="945172"/>
            <a:ext cx="39389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বিধি-১৬(১১)</a:t>
            </a:r>
          </a:p>
          <a:p>
            <a:pPr algn="ctr"/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ক্রয়-পরিকল্পনা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সিপিটিইউ’র ওয়েবসাইটে প্রকাশ 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44462" y="2602523"/>
            <a:ext cx="7174523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২ (দুই) কোটি টাকা পর্যন্ত ক্রয়ের ক্ষেত্রে ন্যূনতম ১৪ (চৌদ্দ)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দিন;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২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(দুই) কোটি টাকার উর্ধ্বের এবং ৫(পাঁচ) কোটি টাকা পর্যন্ত ক্রয়ের ক্ষেত্রে ন্যূনতম ২১ (একুশ)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দিন;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৫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(পাঁচ) কোটি টাকার ঊর্ধ্বের ক্রয়ের ক্ষেত্রে ন্যূনতম ২৮ (আটাশ) দিন;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বিপর্যয়কর কোন ঘটনা মোকাবিলার জন্য জরুরী ক্রয়ের ক্ষেত্রে ন্যূনতম ১৪ (চৌদ্দ) দিন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977" y="2584547"/>
            <a:ext cx="36400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বিধি-৬১(৪) </a:t>
            </a:r>
          </a:p>
          <a:p>
            <a:pPr algn="just"/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উন্মুক্ত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দরপত্র পদ্ধতির অধীনে অভ্যন্তরীণ ক্রয়ের ক্ষেত্রে পণ্য সরবরাহ, কার্য সম্পাদন বা ভৌত সেবার জন্য বিজ্ঞাপন পত্রিকায় প্রকাশের তারিখ হইতে দরপত্র প্রণয়ন ও দাখিলের সময়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44462" y="4668715"/>
            <a:ext cx="7174523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ন্যূনতম ১৪ (চৌদ্দ)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দিন;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পুনঃদরপত্র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আহ্বানের ক্ষেত্রে ৭ (সাত)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দিন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হ্রাস করা 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যেতে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পারে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;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3607" y="4391715"/>
            <a:ext cx="3640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বিধি-৬৪(৫)  </a:t>
            </a:r>
          </a:p>
          <a:p>
            <a:pPr algn="just"/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সীমিত দরপত্র পদ্ধতির আওতায় সরাসরি দরপত্র আহ্বান অথবা পত্রিকায় বিজ্ঞাপন প্রকাশের তারিখ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হতে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দরপত্র প্রণয়ন ও দাখিলের সময়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753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  <a:latin typeface="Baskerville Old Face" panose="02020602080505020303" pitchFamily="18" charset="0"/>
                <a:cs typeface="Nikosh" panose="02000000000000000000" pitchFamily="2" charset="0"/>
              </a:rPr>
              <a:t>BACS and iBAS</a:t>
            </a:r>
            <a:r>
              <a:rPr lang="en-US" sz="1400" b="1" dirty="0" smtClean="0">
                <a:solidFill>
                  <a:srgbClr val="7030A0"/>
                </a:solidFill>
                <a:latin typeface="Baskerville Old Face" panose="02020602080505020303" pitchFamily="18" charset="0"/>
                <a:cs typeface="Nikosh" panose="02000000000000000000" pitchFamily="2" charset="0"/>
              </a:rPr>
              <a:t>++ </a:t>
            </a:r>
            <a:r>
              <a:rPr lang="en-US" sz="14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স্কিম, অর্থ বিভাগ </a:t>
            </a:r>
            <a:endParaRPr lang="en-US" sz="14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0015" y="756138"/>
            <a:ext cx="6673362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পণ্য ও সংশ্লিষ্ট সেবা এবং কার্য ও ভৌত সেবার দাপ্তরিক প্রাক্কলিত মূল্য যখন ১ (এক) কোটি টাকা বা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তার ঊর্ধ্বে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বুদ্ধিবৃত্তিক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ও পেশাগত সেবার দাপ্তরিক প্রাক্কলিত মূল্য যখন ৫০ (পঞ্চাশ) লক্ষ টাকা বা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তার ঊর্ধ্বে</a:t>
            </a:r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বিজ্ঞাপন যুগপৎ সিপিটিইউ এবং পত্রিকায় প্রেরণ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করতে হবে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354" y="1002432"/>
            <a:ext cx="32267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বিধি-৯০(২)(ঝ) </a:t>
            </a:r>
          </a:p>
          <a:p>
            <a:pPr algn="just"/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যে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সকল মূল্যের ক্রয় সংশ্লিষ্ট নোটিশ সিপিটিইউ’র ওয়েবসাইটে প্রকাশ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করতে হবে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500" y="3068031"/>
            <a:ext cx="64008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দাপ্তরিক প্রাক্কলিত মূল্য যখন ৫০ (পঞ্চাশ) লক্ষ টাকার ঊর্ধ্বে।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354" y="2558862"/>
            <a:ext cx="37191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বিধি-৯০(২)(গ)</a:t>
            </a:r>
          </a:p>
          <a:p>
            <a:pPr algn="ctr"/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স্থানীয়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ও আঞ্চলিক পত্রিকায় বিজ্ঞাপন প্রকাশ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354" y="4228404"/>
            <a:ext cx="4765431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রাজস্ব বাজেটের অধীন ক্রয়ের ক্ষেত্রে -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- পণ্য ও সংশ্লিষ্ট সেবা ক্রয়ের জন্য প্রতিটি ক্ষেত্রে অনধিক ৩ (তিন) লক্ষ টাকা; তবে বৎসরে সর্বোচ্চ ১৫ (পনের) লক্ষ টাকা।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- কার্য ও ভৌত সেবা ক্রয়ের জন্য প্রতিটি ক্ষেত্রে অনধিক ৬ (ছয়) লক্ষ টাকা; তবে বৎসরে সর্বোচ্চ ২৫ (পচিঁশ) লক্ষ টাকা।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96100" y="4228404"/>
            <a:ext cx="4765431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উন্নয়ন বাজেটের অধীন ক্রয়ের ক্ষেত্রে -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- পণ্য ও সংশ্লিষ্ট সেবা ক্রয়ের জন্য প্রতিটি ক্ষেত্রে অনধিক ৫ (পাঁচ) লক্ষ টাকা; তবে বৎসরে সর্বোচ্চ ৩০ (ত্রিশ) লক্ষ টাকা।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- কার্য ও ভৌত সেবা ক্রয়ের জন্য প্রতিটি ক্ষেত্রে অনধিক ১০ (দশ) লক্ষ টাকা; তবে বৎসরে সর্বোচ্চ ৬০ (ষাট) লক্ষ টাকা।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1" name="Left-Right Arrow 10"/>
          <p:cNvSpPr/>
          <p:nvPr/>
        </p:nvSpPr>
        <p:spPr>
          <a:xfrm>
            <a:off x="5046784" y="4292817"/>
            <a:ext cx="1849315" cy="127869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RFQ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সংক্রান্ত</a:t>
            </a:r>
          </a:p>
          <a:p>
            <a:pPr algn="ctr"/>
            <a:r>
              <a:rPr lang="en-US" sz="1600" dirty="0" smtClean="0">
                <a:solidFill>
                  <a:srgbClr val="FFFF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৬৯(১) ও ৬৯(৬)  </a:t>
            </a:r>
            <a:endParaRPr lang="en-US" sz="1600" dirty="0">
              <a:solidFill>
                <a:srgbClr val="FFFF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94742" y="5812896"/>
            <a:ext cx="8932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কোটেশন প্রদানের অনুরোধ জ্ঞাপন পদ্ধতির অধীন কোটেশন আহবানের ক্ষেত্রে সময়সীমা 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-</a:t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কোটেশন আহ্বানের তারিখ হইতে অনধিক ১০ (দশ) দিন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বিধি- </a:t>
            </a: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৭১(৪)</a:t>
            </a:r>
            <a:endParaRPr lang="en-US" dirty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78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  <a:latin typeface="Baskerville Old Face" panose="02020602080505020303" pitchFamily="18" charset="0"/>
                <a:cs typeface="Nikosh" panose="02000000000000000000" pitchFamily="2" charset="0"/>
              </a:rPr>
              <a:t>BACS and iBAS</a:t>
            </a:r>
            <a:r>
              <a:rPr lang="en-US" sz="1400" b="1" dirty="0" smtClean="0">
                <a:solidFill>
                  <a:srgbClr val="7030A0"/>
                </a:solidFill>
                <a:latin typeface="Baskerville Old Face" panose="02020602080505020303" pitchFamily="18" charset="0"/>
                <a:cs typeface="Nikosh" panose="02000000000000000000" pitchFamily="2" charset="0"/>
              </a:rPr>
              <a:t>++ </a:t>
            </a:r>
            <a:r>
              <a:rPr lang="en-US" sz="14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স্কিম, অর্থ বিভাগ </a:t>
            </a:r>
            <a:endParaRPr lang="en-US" sz="14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006877"/>
              </p:ext>
            </p:extLst>
          </p:nvPr>
        </p:nvGraphicFramePr>
        <p:xfrm>
          <a:off x="3570465" y="867263"/>
          <a:ext cx="7912288" cy="5009094"/>
        </p:xfrm>
        <a:graphic>
          <a:graphicData uri="http://schemas.openxmlformats.org/drawingml/2006/table">
            <a:tbl>
              <a:tblPr/>
              <a:tblGrid>
                <a:gridCol w="7912288">
                  <a:extLst>
                    <a:ext uri="{9D8B030D-6E8A-4147-A177-3AD203B41FA5}">
                      <a16:colId xmlns:a16="http://schemas.microsoft.com/office/drawing/2014/main" val="127356286"/>
                    </a:ext>
                  </a:extLst>
                </a:gridCol>
              </a:tblGrid>
              <a:tr h="3432175">
                <a:tc>
                  <a:txBody>
                    <a:bodyPr/>
                    <a:lstStyle/>
                    <a:p>
                      <a:pPr marL="285750" indent="-285750" algn="l" fontAlgn="t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as-IN" sz="1800" dirty="0" smtClean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মন্ত্রণালয়/বিভাগের </a:t>
                      </a:r>
                      <a:r>
                        <a:rPr lang="as-IN" sz="1800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ক্ষেত্রে:</a:t>
                      </a:r>
                      <a: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/>
                      </a:r>
                      <a:b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</a:br>
                      <a: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 প্রতিটি ক্ষেত্রে অনধিক ৫(পাঁচ) লক্ষ টাকা;</a:t>
                      </a:r>
                      <a:b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</a:br>
                      <a: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 তবে বিশেষ ক্ষেত্রে মন্ত্রণালয়/বিভাগের অনুমোদনক্রমে সর্বোচ্চ ২০ (বিশ) লক্ষ টাকা</a:t>
                      </a:r>
                      <a:r>
                        <a:rPr lang="as-IN" sz="1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।</a:t>
                      </a:r>
                      <a:endParaRPr lang="en-US" sz="1800" dirty="0" smtClean="0">
                        <a:effectLst/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  <a:p>
                      <a:pPr marL="285750" indent="-285750" algn="l" fontAlgn="t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as-IN" sz="1800" dirty="0" smtClean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সংযুক্ত </a:t>
                      </a:r>
                      <a:r>
                        <a:rPr lang="as-IN" sz="1800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দপ্তর প্রধান (অধিদপ্তর/পরিদপ্তর)-এর ক্ষেত্রে:</a:t>
                      </a:r>
                      <a: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/>
                      </a:r>
                      <a:b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</a:br>
                      <a: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 প্রতিটি ক্ষেত্রে অনধিক ২ (দুই) লক্ষ টাকা;</a:t>
                      </a:r>
                      <a:b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</a:br>
                      <a: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 তবে বিশেষ ক্ষেত্রে ক্রয়কারী কার্যালয় প্রধানের (</a:t>
                      </a:r>
                      <a:r>
                        <a:rPr lang="en-US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HOPE) </a:t>
                      </a:r>
                      <a: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অনুমোদনক্রমে সর্বোচ্চ ১০ (দশ) লক্ষ টাকা</a:t>
                      </a:r>
                      <a:r>
                        <a:rPr lang="as-IN" sz="1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।</a:t>
                      </a:r>
                      <a:endParaRPr lang="en-US" sz="1800" dirty="0" smtClean="0">
                        <a:effectLst/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  <a:p>
                      <a:pPr marL="285750" indent="-285750" algn="l" fontAlgn="t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as-IN" sz="1800" dirty="0" smtClean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বিভাগীয়/আঞ্চলিক </a:t>
                      </a:r>
                      <a:r>
                        <a:rPr lang="as-IN" sz="1800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পর্যায়ের অফিসের ক্ষেত্রে:</a:t>
                      </a:r>
                      <a: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/>
                      </a:r>
                      <a:b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</a:br>
                      <a: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 প্রতিটি ক্ষেত্রে অনধিক ১ (এক) লক্ষ টাকা;</a:t>
                      </a:r>
                      <a:b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</a:br>
                      <a: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 তবে বিশেষ ক্ষেত্রে ক্রয়কারী কার্যালয় প্রধানের (</a:t>
                      </a:r>
                      <a:r>
                        <a:rPr lang="en-US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HOPE) </a:t>
                      </a:r>
                      <a: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অনুমোদনক্রমে সর্বোচ্চ ৫ (পাঁচ) লক্ষ টাকা</a:t>
                      </a:r>
                      <a:r>
                        <a:rPr lang="as-IN" sz="1800" dirty="0" smtClean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।</a:t>
                      </a:r>
                      <a:endParaRPr lang="en-US" sz="1800" dirty="0" smtClean="0">
                        <a:effectLst/>
                        <a:latin typeface="Nikosh" panose="02000000000000000000" pitchFamily="2" charset="0"/>
                        <a:cs typeface="Nikosh" panose="02000000000000000000" pitchFamily="2" charset="0"/>
                      </a:endParaRPr>
                    </a:p>
                    <a:p>
                      <a:pPr marL="285750" indent="-285750" algn="l" fontAlgn="t">
                        <a:lnSpc>
                          <a:spcPct val="150000"/>
                        </a:lnSpc>
                        <a:buFont typeface="Wingdings" panose="05000000000000000000" pitchFamily="2" charset="2"/>
                        <a:buChar char="§"/>
                      </a:pPr>
                      <a:r>
                        <a:rPr lang="as-IN" sz="1800" dirty="0" smtClean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জেলা </a:t>
                      </a:r>
                      <a:r>
                        <a:rPr lang="as-IN" sz="1800" dirty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পর্যায়ের অফিসের ক্ষেত্রে:</a:t>
                      </a:r>
                      <a: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/>
                      </a:r>
                      <a:b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</a:br>
                      <a: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 প্রতিটি ক্ষেত্রে অনধিক ৫০ (পঞ্চাশ) হাজার টাকা;</a:t>
                      </a:r>
                      <a:b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</a:br>
                      <a: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- তবে বিশেষ ক্ষেত্রে ক্রয়কারী কার্যালয় প্রধানের (</a:t>
                      </a:r>
                      <a:r>
                        <a:rPr lang="en-US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HOPE) </a:t>
                      </a:r>
                      <a:r>
                        <a:rPr lang="as-IN" sz="1800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অনুমোদনক্রমে সর্বোচ্চ ২ (দুই) লক্ষ টাকা।</a:t>
                      </a:r>
                    </a:p>
                  </a:txBody>
                  <a:tcPr marL="71333" marR="71333" marT="35667" marB="3566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709265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98938" y="2901462"/>
            <a:ext cx="2927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বিধি- </a:t>
            </a:r>
            <a:r>
              <a:rPr lang="as-IN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৭৬ </a:t>
            </a: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(১</a:t>
            </a:r>
            <a:r>
              <a:rPr lang="as-IN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)(</a:t>
            </a: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as-IN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  <a:endParaRPr lang="en-US" dirty="0" smtClean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সরাসরি ক্রয় পদ্ধতি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3531" y="1890346"/>
            <a:ext cx="177604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" panose="02000000000000000000" pitchFamily="2" charset="0"/>
                <a:cs typeface="Nikosh" panose="02000000000000000000" pitchFamily="2" charset="0"/>
              </a:rPr>
              <a:t>পরিচালন</a:t>
            </a:r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 বাজেট 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045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7030A0"/>
                </a:solidFill>
                <a:latin typeface="Baskerville Old Face" panose="02020602080505020303" pitchFamily="18" charset="0"/>
                <a:cs typeface="Nikosh" panose="02000000000000000000" pitchFamily="2" charset="0"/>
              </a:rPr>
              <a:t>BACS and iBAS</a:t>
            </a:r>
            <a:r>
              <a:rPr lang="en-US" sz="1400" b="1" dirty="0" smtClean="0">
                <a:solidFill>
                  <a:srgbClr val="7030A0"/>
                </a:solidFill>
                <a:latin typeface="Baskerville Old Face" panose="02020602080505020303" pitchFamily="18" charset="0"/>
                <a:cs typeface="Nikosh" panose="02000000000000000000" pitchFamily="2" charset="0"/>
              </a:rPr>
              <a:t>++ </a:t>
            </a:r>
            <a:r>
              <a:rPr lang="en-US" sz="1400" b="1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স্কিম, অর্থ বিভাগ </a:t>
            </a:r>
            <a:endParaRPr lang="en-US" sz="1400" b="1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0884" y="720969"/>
            <a:ext cx="8088923" cy="39703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মন্ত্রণালয়/বিভাগের ক্ষেত্রে: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- প্রতিটি ক্ষেত্রে অনধিক ৫ (পাঁচ) লক্ষ টাকা;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- তবে বিশেষ ক্ষেত্রে মন্ত্রণালয় বা বিভাগের অনুমোদনক্রমে সর্বোচ্চ ২০ (বিশ) লক্ষ টাকা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>।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as-IN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বিভাগের </a:t>
            </a: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প্রধানের ক্ষেত্রে: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- প্রতিটি ক্ষেত্রে অনধিক ২ (দুই) লক্ষ টাকা;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- তবে বিশেষ ক্ষেত্রে ক্রয়কারী কার্যালয় প্রধানের (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HOPE)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অনুমোদনক্রমে সর্বোচ্চ ১০ (দশ) লক্ষ টাকা।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‘ক ‘-শ্রেণীর প্রকল্প পরিচালকের ক্ষেত্রে: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- প্রতিটি ক্ষেত্রে অনধিক ১ (এক) লক্ষ টাকা;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- তবে বিশেষ ক্ষেত্রে ক্রয়কারী কার্যালয় প্রধানের (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HOPE)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অনুমোদনক্রমে সর্বোচ্চ ৫ (পাঁচ) লক্ষ টাকা।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‘খ’-শ্রেণীর প্রকল্প পরিচালকের ক্ষেত্রে: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- প্রতিটি ক্ষেত্রে অনধিক ৫০ (পঞ্চাশ) হাজার টাকা;</a:t>
            </a:r>
            <a: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  <a:t/>
            </a:r>
            <a:br>
              <a:rPr lang="as-IN" dirty="0" smtClean="0">
                <a:latin typeface="Nikosh" panose="02000000000000000000" pitchFamily="2" charset="0"/>
                <a:cs typeface="Nikosh" panose="02000000000000000000" pitchFamily="2" charset="0"/>
              </a:rPr>
            </a:b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- তবে বিশেষ ক্ষেত্রে ক্রয়কারী কার্যালয় প্রধানের (</a:t>
            </a:r>
            <a:r>
              <a:rPr lang="en-US" dirty="0">
                <a:latin typeface="Nikosh" panose="02000000000000000000" pitchFamily="2" charset="0"/>
                <a:cs typeface="Nikosh" panose="02000000000000000000" pitchFamily="2" charset="0"/>
              </a:rPr>
              <a:t>HOPE) </a:t>
            </a:r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অনুমোদনক্রমে সর্বোচ্চ ২ (দুই) লক্ষ টাকা।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8938" y="2901462"/>
            <a:ext cx="2927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বিধি- </a:t>
            </a:r>
            <a:r>
              <a:rPr lang="as-IN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৭৬ </a:t>
            </a: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(১</a:t>
            </a:r>
            <a:r>
              <a:rPr lang="as-IN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)(</a:t>
            </a:r>
            <a:r>
              <a:rPr lang="as-IN" dirty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ট</a:t>
            </a:r>
            <a:r>
              <a:rPr lang="as-IN" dirty="0" smtClean="0">
                <a:solidFill>
                  <a:srgbClr val="FF000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)</a:t>
            </a:r>
            <a:endParaRPr lang="en-US" dirty="0" smtClean="0">
              <a:solidFill>
                <a:srgbClr val="FF000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 algn="ctr"/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সরাসরি ক্রয় পদ্ধতি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5946" y="1858936"/>
            <a:ext cx="1776046" cy="36933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" panose="02000000000000000000" pitchFamily="2" charset="0"/>
                <a:cs typeface="Nikosh" panose="02000000000000000000" pitchFamily="2" charset="0"/>
              </a:rPr>
              <a:t>উন্নয়ন বাজেট  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0884" y="5249008"/>
            <a:ext cx="808892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as-IN" dirty="0">
                <a:latin typeface="Nikosh" panose="02000000000000000000" pitchFamily="2" charset="0"/>
                <a:cs typeface="Nikosh" panose="02000000000000000000" pitchFamily="2" charset="0"/>
              </a:rPr>
              <a:t>প্রতি ক্রয়ের ক্ষেত্রে অনধিক ২৫,০০০ (পঁচিশ হাজার) টাকা কিন্তু বৎসরে অনধিক ১০(দশ) লক্ষ টাকা</a:t>
            </a:r>
            <a:endParaRPr lang="en-US" dirty="0">
              <a:latin typeface="Nikosh" panose="02000000000000000000" pitchFamily="2" charset="0"/>
              <a:cs typeface="Nikosh" panose="02000000000000000000" pitchFamily="2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325891"/>
              </p:ext>
            </p:extLst>
          </p:nvPr>
        </p:nvGraphicFramePr>
        <p:xfrm>
          <a:off x="474783" y="4949529"/>
          <a:ext cx="2751993" cy="914400"/>
        </p:xfrm>
        <a:graphic>
          <a:graphicData uri="http://schemas.openxmlformats.org/drawingml/2006/table">
            <a:tbl>
              <a:tblPr/>
              <a:tblGrid>
                <a:gridCol w="2751993">
                  <a:extLst>
                    <a:ext uri="{9D8B030D-6E8A-4147-A177-3AD203B41FA5}">
                      <a16:colId xmlns:a16="http://schemas.microsoft.com/office/drawing/2014/main" val="25089768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dirty="0" smtClean="0">
                          <a:solidFill>
                            <a:srgbClr val="FF0000"/>
                          </a:solidFill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বিধি-৮১</a:t>
                      </a:r>
                      <a:r>
                        <a:rPr lang="en-US" baseline="0" dirty="0" smtClean="0">
                          <a:effectLst/>
                        </a:rPr>
                        <a:t> </a:t>
                      </a:r>
                      <a:r>
                        <a:rPr lang="as-IN" dirty="0">
                          <a:effectLst/>
                        </a:rPr>
                        <a:t/>
                      </a:r>
                      <a:br>
                        <a:rPr lang="as-IN" dirty="0">
                          <a:effectLst/>
                        </a:rPr>
                      </a:br>
                      <a:r>
                        <a:rPr lang="as-IN" dirty="0">
                          <a:effectLst/>
                          <a:latin typeface="Nikosh" panose="02000000000000000000" pitchFamily="2" charset="0"/>
                          <a:cs typeface="Nikosh" panose="02000000000000000000" pitchFamily="2" charset="0"/>
                        </a:rPr>
                        <a:t>সরাসরি নগদ ক্রয়ের বাৎসরিক মোট পরিমাণ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4178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429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612</Words>
  <Application>Microsoft Office PowerPoint</Application>
  <PresentationFormat>Widescreen</PresentationFormat>
  <Paragraphs>73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Baskerville Old Face</vt:lpstr>
      <vt:lpstr>Calibri</vt:lpstr>
      <vt:lpstr>Calibri Light</vt:lpstr>
      <vt:lpstr>Nikosh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Md. Rashedul Islam</dc:creator>
  <cp:lastModifiedBy>Md. Rashedul Islam</cp:lastModifiedBy>
  <cp:revision>19</cp:revision>
  <dcterms:created xsi:type="dcterms:W3CDTF">2023-11-30T02:41:24Z</dcterms:created>
  <dcterms:modified xsi:type="dcterms:W3CDTF">2023-11-30T04:05:12Z</dcterms:modified>
</cp:coreProperties>
</file>